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4"/>
  </p:sldMasterIdLst>
  <p:notesMasterIdLst>
    <p:notesMasterId r:id="rId23"/>
  </p:notesMasterIdLst>
  <p:handoutMasterIdLst>
    <p:handoutMasterId r:id="rId24"/>
  </p:handoutMasterIdLst>
  <p:sldIdLst>
    <p:sldId id="262" r:id="rId5"/>
    <p:sldId id="264" r:id="rId6"/>
    <p:sldId id="263" r:id="rId7"/>
    <p:sldId id="256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8" autoAdjust="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69721-F543-4A6C-BF9D-65D7CC540427}" type="datetimeFigureOut">
              <a:rPr lang="en-US" smtClean="0"/>
              <a:t>1/3/2025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0168E-626C-4E60-93C0-A00D256094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2326A-4C88-4AFB-AA5B-5919D81DFF5B}" type="datetimeFigureOut">
              <a:rPr lang="en-US" smtClean="0"/>
              <a:t>1/3/2025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3AB32-59DF-41F1-9618-EDFBF50496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EABF4-7857-0AA6-3EEB-B451BDD36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2C03CC-B99A-CB16-6752-252141DC0F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4FBE66-4CAC-F7A7-BC59-839F448E5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A928-CE67-2926-0AB8-8BFD79C053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657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183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F81C31-1F6A-096E-94EA-371C41485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987B291-51E4-39BC-5B56-E71564D83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Digital Connections">
            <a:extLst>
              <a:ext uri="{FF2B5EF4-FFF2-40B4-BE49-F238E27FC236}">
                <a16:creationId xmlns:a16="http://schemas.microsoft.com/office/drawing/2014/main" id="{F34D85D6-4BFD-3CE2-BF30-3AEECFF50A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0D510BD-244B-E115-C5E8-84988AA0F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B32C2D7-2A46-7E00-77C1-2EBE57115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06CC68A-6665-2C23-4436-843197BAD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E03555B-AE8B-4E10-6CC7-EAF426884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C5B66DB-3091-777F-C0B2-24BE07D3F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86F7E-EB9C-373E-DA1D-0894F075CD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1358020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Ephesians 4:17-24</a:t>
            </a:r>
          </a:p>
        </p:txBody>
      </p:sp>
    </p:spTree>
    <p:extLst>
      <p:ext uri="{BB962C8B-B14F-4D97-AF65-F5344CB8AC3E}">
        <p14:creationId xmlns:p14="http://schemas.microsoft.com/office/powerpoint/2010/main" val="2454357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6EB24-0D71-9237-15FB-296B0FF97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DRY CRACKING GROUND</a:t>
            </a:r>
            <a:endParaRPr lang="en-US" dirty="0"/>
          </a:p>
        </p:txBody>
      </p:sp>
      <p:pic>
        <p:nvPicPr>
          <p:cNvPr id="5" name="Content Placeholder 4" descr="A cracked ground with blue sky&#10;&#10;Description automatically generated">
            <a:extLst>
              <a:ext uri="{FF2B5EF4-FFF2-40B4-BE49-F238E27FC236}">
                <a16:creationId xmlns:a16="http://schemas.microsoft.com/office/drawing/2014/main" id="{FDB73A86-B09C-E798-7642-D167D9795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6182" y="1912807"/>
            <a:ext cx="9759636" cy="36782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954075-2101-5EE0-B73B-E40FF27F4218}"/>
              </a:ext>
            </a:extLst>
          </p:cNvPr>
          <p:cNvSpPr txBox="1"/>
          <p:nvPr/>
        </p:nvSpPr>
        <p:spPr>
          <a:xfrm>
            <a:off x="1121122" y="5591045"/>
            <a:ext cx="4825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Hardening – [things] being rigid, inflexible, unlimber or stony.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4D1604-A2DB-975F-7ED3-E87D1441B311}"/>
              </a:ext>
            </a:extLst>
          </p:cNvPr>
          <p:cNvSpPr txBox="1"/>
          <p:nvPr/>
        </p:nvSpPr>
        <p:spPr>
          <a:xfrm>
            <a:off x="6245383" y="5591044"/>
            <a:ext cx="4636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Hardening – [people] being stubborn, unyielding, past feeling.</a:t>
            </a:r>
          </a:p>
        </p:txBody>
      </p:sp>
    </p:spTree>
    <p:extLst>
      <p:ext uri="{BB962C8B-B14F-4D97-AF65-F5344CB8AC3E}">
        <p14:creationId xmlns:p14="http://schemas.microsoft.com/office/powerpoint/2010/main" val="258869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Digital Connections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1358020"/>
          </a:xfrm>
        </p:spPr>
        <p:txBody>
          <a:bodyPr>
            <a:noAutofit/>
          </a:bodyPr>
          <a:lstStyle/>
          <a:p>
            <a:pPr algn="ctr"/>
            <a:r>
              <a:rPr lang="en-US" sz="5400" i="1" cap="none" dirty="0">
                <a:solidFill>
                  <a:schemeClr val="bg1"/>
                </a:solidFill>
              </a:rPr>
              <a:t>Implies An Irrevocable Commitment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F2A8C3-B55E-3005-0F73-FFEB537BB4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784" t="17703" r="18931" b="18679"/>
          <a:stretch/>
        </p:blipFill>
        <p:spPr>
          <a:xfrm>
            <a:off x="2645842" y="271536"/>
            <a:ext cx="5957173" cy="40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0AD68-E938-947B-8D11-37CE9146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1013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Most serious type of hardening is that of the heart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FFAAD-4EAF-2E8F-17C0-7E17C932F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28122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Pharaoh – Exodus Chapters 7-14</a:t>
            </a:r>
          </a:p>
          <a:p>
            <a:r>
              <a:rPr lang="en-US" sz="3600" dirty="0"/>
              <a:t>Israel – Hebrews 3:8-19</a:t>
            </a:r>
          </a:p>
          <a:p>
            <a:r>
              <a:rPr lang="en-US" sz="3600" dirty="0"/>
              <a:t>US – Hebrews 6:4-8</a:t>
            </a:r>
          </a:p>
          <a:p>
            <a:r>
              <a:rPr lang="en-US" sz="3600" dirty="0"/>
              <a:t>We may wander so far that our disposition to return is destroyed --- THE POINT OF NO RETURN! </a:t>
            </a:r>
          </a:p>
          <a:p>
            <a:r>
              <a:rPr lang="en-US" sz="3600" dirty="0"/>
              <a:t>Proverbs 28:14 “But he who hardens his heart will fall into calamity.” </a:t>
            </a:r>
          </a:p>
        </p:txBody>
      </p:sp>
    </p:spTree>
    <p:extLst>
      <p:ext uri="{BB962C8B-B14F-4D97-AF65-F5344CB8AC3E}">
        <p14:creationId xmlns:p14="http://schemas.microsoft.com/office/powerpoint/2010/main" val="376891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08375-4DC6-217A-C32D-6ADD604ED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2128C-513F-D20E-6459-3AA117C89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What happens when the heart is hardened?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2EF65-E301-0E83-A81F-B0FB0F9F8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9839"/>
            <a:ext cx="11029615" cy="4528122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Pharaoh Against God!</a:t>
            </a:r>
          </a:p>
          <a:p>
            <a:r>
              <a:rPr lang="en-US" sz="3600" dirty="0"/>
              <a:t>Men Today Harden Their Hearts:</a:t>
            </a:r>
          </a:p>
          <a:p>
            <a:pPr lvl="1"/>
            <a:r>
              <a:rPr lang="en-US" sz="3400" dirty="0"/>
              <a:t>Against influences of truth</a:t>
            </a:r>
          </a:p>
          <a:p>
            <a:pPr lvl="1"/>
            <a:r>
              <a:rPr lang="en-US" sz="3400" dirty="0"/>
              <a:t>Against the pricking of conscience, reproof and encouragement of friends, family and God – the WORD</a:t>
            </a:r>
          </a:p>
          <a:p>
            <a:pPr lvl="1"/>
            <a:r>
              <a:rPr lang="en-US" sz="3400" dirty="0"/>
              <a:t>The Word loses all effect!</a:t>
            </a:r>
          </a:p>
          <a:p>
            <a:r>
              <a:rPr lang="en-US" sz="3600" dirty="0"/>
              <a:t>Remember shortly after conversion when we erred?</a:t>
            </a:r>
          </a:p>
        </p:txBody>
      </p:sp>
    </p:spTree>
    <p:extLst>
      <p:ext uri="{BB962C8B-B14F-4D97-AF65-F5344CB8AC3E}">
        <p14:creationId xmlns:p14="http://schemas.microsoft.com/office/powerpoint/2010/main" val="256962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454B2-74AE-CF16-912B-6480C29E1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78E05-D4E8-B65A-1415-0FE73581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What happens when the heart is hardened?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0418F-CC47-5C9E-CFFA-DA1F4710B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28122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The heart parts with important characteristics</a:t>
            </a:r>
          </a:p>
          <a:p>
            <a:pPr lvl="1"/>
            <a:r>
              <a:rPr lang="en-US" sz="3400" dirty="0"/>
              <a:t>It loses its susceptibility to truth, spiritual feeling, a sense of shame, sensitiveness to good influences and opportunities, feelings of right and wrong.</a:t>
            </a:r>
          </a:p>
          <a:p>
            <a:pPr lvl="1"/>
            <a:r>
              <a:rPr lang="en-US" sz="3600" dirty="0"/>
              <a:t>They become mere animals – Romans 1:21 “because, although they knew God, they did not glorify Him as God, nor were thankful, but became futile in their thoughts, and their foolish hearts were darkened.” </a:t>
            </a:r>
          </a:p>
        </p:txBody>
      </p:sp>
    </p:spTree>
    <p:extLst>
      <p:ext uri="{BB962C8B-B14F-4D97-AF65-F5344CB8AC3E}">
        <p14:creationId xmlns:p14="http://schemas.microsoft.com/office/powerpoint/2010/main" val="311961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42369-B5FC-9275-0BE8-1C461BCCC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492EC-869A-13C7-0CD2-344F7BC57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What happens when the heart is hardened?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126F4-BD73-C36D-9322-1B0DF9388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28122"/>
          </a:xfrm>
        </p:spPr>
        <p:txBody>
          <a:bodyPr>
            <a:normAutofit/>
          </a:bodyPr>
          <a:lstStyle/>
          <a:p>
            <a:r>
              <a:rPr lang="en-US" sz="3600" dirty="0"/>
              <a:t>The heart hardens itself in some evil qualities:</a:t>
            </a:r>
          </a:p>
          <a:p>
            <a:pPr lvl="1"/>
            <a:r>
              <a:rPr lang="en-US" sz="3400" dirty="0"/>
              <a:t>Indifference, lust, hate, greed, cruelty, injustice</a:t>
            </a:r>
          </a:p>
          <a:p>
            <a:pPr lvl="1"/>
            <a:r>
              <a:rPr lang="en-US" sz="3400" dirty="0"/>
              <a:t>More sin leads to more sin as one lie leads to another</a:t>
            </a:r>
          </a:p>
          <a:p>
            <a:pPr lvl="1"/>
            <a:r>
              <a:rPr lang="en-US" sz="3600" dirty="0"/>
              <a:t>Sin causes less grief as indulged in more freely</a:t>
            </a:r>
          </a:p>
          <a:p>
            <a:pPr lvl="1"/>
            <a:r>
              <a:rPr lang="en-US" sz="3600" dirty="0"/>
              <a:t>Go from being overtaken in a fault (Galatians 6:1) to overtaking the fault and running after sin as a criminal! </a:t>
            </a:r>
          </a:p>
        </p:txBody>
      </p:sp>
    </p:spTree>
    <p:extLst>
      <p:ext uri="{BB962C8B-B14F-4D97-AF65-F5344CB8AC3E}">
        <p14:creationId xmlns:p14="http://schemas.microsoft.com/office/powerpoint/2010/main" val="367489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6" end="2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charRg st="156" end="20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charRg st="156" end="20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charRg st="156" end="2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05" end="3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charRg st="205" end="3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charRg st="205" end="3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charRg st="205" end="3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E7C21-6936-455E-02A8-63773AC64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A6C01-50E6-E6FF-3D5F-1CBB4D0F8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What happens when the heart is hardened?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33252-42E3-1597-FDA7-E214DD305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28122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It Is A Sad Condition</a:t>
            </a:r>
          </a:p>
          <a:p>
            <a:pPr lvl="1"/>
            <a:r>
              <a:rPr lang="en-US" sz="3400" dirty="0"/>
              <a:t>Talk of sin lightly </a:t>
            </a:r>
          </a:p>
          <a:p>
            <a:pPr lvl="1"/>
            <a:r>
              <a:rPr lang="en-US" sz="3400" dirty="0"/>
              <a:t>Make excuses for sin </a:t>
            </a:r>
          </a:p>
          <a:p>
            <a:pPr lvl="1"/>
            <a:r>
              <a:rPr lang="en-US" sz="3600" dirty="0"/>
              <a:t>See it in others without sorrow </a:t>
            </a:r>
          </a:p>
          <a:p>
            <a:pPr lvl="1"/>
            <a:r>
              <a:rPr lang="en-US" sz="3600" dirty="0"/>
              <a:t>See it in “self” without shame! </a:t>
            </a:r>
          </a:p>
          <a:p>
            <a:pPr lvl="1"/>
            <a:r>
              <a:rPr lang="en-US" sz="3600" dirty="0"/>
              <a:t>Tell self that all is well; they whisper "Peace, peace, when there is no peace." (Jeremiah 6:14)</a:t>
            </a:r>
          </a:p>
        </p:txBody>
      </p:sp>
    </p:spTree>
    <p:extLst>
      <p:ext uri="{BB962C8B-B14F-4D97-AF65-F5344CB8AC3E}">
        <p14:creationId xmlns:p14="http://schemas.microsoft.com/office/powerpoint/2010/main" val="374217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8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charRg st="98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charRg st="98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charRg st="98" end="1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3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charRg st="13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charRg st="13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charRg st="131" end="2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1634C-CA7D-A1D7-EF3D-56F6AABDB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74F1E-FC17-2CB1-F296-92640577A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What happens when the heart is hardened?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A50FA-F386-D7DD-788F-CFE163E92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6" y="1765426"/>
            <a:ext cx="11425474" cy="4943192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The Deceitfulness of Sin Allowed To Take Over – Hebrews 3:13</a:t>
            </a:r>
          </a:p>
          <a:p>
            <a:pPr lvl="1"/>
            <a:r>
              <a:rPr lang="en-US" sz="3400" dirty="0"/>
              <a:t>Frog boiled slowly over low heat will boil to death</a:t>
            </a:r>
          </a:p>
          <a:p>
            <a:pPr lvl="1"/>
            <a:r>
              <a:rPr lang="en-US" sz="3400" dirty="0"/>
              <a:t>Sin does not tell of ultimate consequences! </a:t>
            </a:r>
          </a:p>
          <a:p>
            <a:pPr lvl="1"/>
            <a:r>
              <a:rPr lang="en-US" sz="3600" dirty="0"/>
              <a:t>Drunkard does not hear the warnings of liver and brain damage </a:t>
            </a:r>
          </a:p>
          <a:p>
            <a:pPr lvl="1"/>
            <a:r>
              <a:rPr lang="en-US" sz="3600" dirty="0"/>
              <a:t> Smoker refuses to hear the warnings of cancer and other disorders</a:t>
            </a:r>
          </a:p>
          <a:p>
            <a:pPr lvl="1"/>
            <a:r>
              <a:rPr lang="en-US" sz="3600" dirty="0"/>
              <a:t>The SINNER refuses to hear about the coming judgment of God! Romans 6:23; 2 Corinthians 5:10</a:t>
            </a:r>
          </a:p>
        </p:txBody>
      </p:sp>
    </p:spTree>
    <p:extLst>
      <p:ext uri="{BB962C8B-B14F-4D97-AF65-F5344CB8AC3E}">
        <p14:creationId xmlns:p14="http://schemas.microsoft.com/office/powerpoint/2010/main" val="112126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88" end="3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charRg st="288" end="38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charRg st="288" end="38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charRg st="288" end="3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EA670-D396-D6C5-7287-8F74C3C81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F0182-BE53-303F-6FF1-0A05D9695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What happens when the heart is hardened?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CC0B5-7AD2-D0EF-4624-F86B81975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6" y="1765426"/>
            <a:ext cx="11425474" cy="4943192"/>
          </a:xfrm>
        </p:spPr>
        <p:txBody>
          <a:bodyPr>
            <a:normAutofit/>
          </a:bodyPr>
          <a:lstStyle/>
          <a:p>
            <a:r>
              <a:rPr lang="en-US" sz="3600" dirty="0"/>
              <a:t>Sin does not tell of dulling effect on conscience and character</a:t>
            </a:r>
          </a:p>
          <a:p>
            <a:pPr lvl="1"/>
            <a:r>
              <a:rPr lang="en-US" sz="3200" dirty="0"/>
              <a:t>"I'll never do this again!" (again and again)</a:t>
            </a:r>
          </a:p>
          <a:p>
            <a:pPr lvl="1"/>
            <a:r>
              <a:rPr lang="en-US" sz="3400" dirty="0"/>
              <a:t>See Sin in an elder or preacher, but not in “self!” </a:t>
            </a:r>
          </a:p>
          <a:p>
            <a:pPr lvl="1"/>
            <a:r>
              <a:rPr lang="en-US" sz="3600" dirty="0"/>
              <a:t>“My youth excuses me!”</a:t>
            </a:r>
          </a:p>
          <a:p>
            <a:pPr lvl="1"/>
            <a:r>
              <a:rPr lang="en-US" sz="3600" dirty="0"/>
              <a:t>We need to learn to flee sin like a contagious disease!  2 Timothy 2:22 “Flee also youthful lusts”</a:t>
            </a:r>
          </a:p>
        </p:txBody>
      </p:sp>
    </p:spTree>
    <p:extLst>
      <p:ext uri="{BB962C8B-B14F-4D97-AF65-F5344CB8AC3E}">
        <p14:creationId xmlns:p14="http://schemas.microsoft.com/office/powerpoint/2010/main" val="293810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BA35E-EA50-04C8-3A9C-BE502EFFE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B846C-1D64-04C7-55C0-ABA646874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What is god’s part in the hardening process?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8B013-3A4B-9AF7-1469-992E543C2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6" y="1765426"/>
            <a:ext cx="11425474" cy="4943192"/>
          </a:xfrm>
        </p:spPr>
        <p:txBody>
          <a:bodyPr>
            <a:normAutofit/>
          </a:bodyPr>
          <a:lstStyle/>
          <a:p>
            <a:r>
              <a:rPr lang="en-US" sz="3600" dirty="0"/>
              <a:t>Permits evil to exist and run its whole course to show what it really is – 1 Corinthians 5:5</a:t>
            </a:r>
          </a:p>
          <a:p>
            <a:r>
              <a:rPr lang="en-US" sz="3200" dirty="0"/>
              <a:t>MAN, not GOD is RESPONSIBLE – James 1:13-15</a:t>
            </a:r>
          </a:p>
          <a:p>
            <a:r>
              <a:rPr lang="en-US" sz="3600" dirty="0"/>
              <a:t>God uses even evil agents to fulfill His purpose </a:t>
            </a:r>
          </a:p>
          <a:p>
            <a:pPr lvl="1"/>
            <a:r>
              <a:rPr lang="en-US" sz="3600" dirty="0"/>
              <a:t>Pharaoh</a:t>
            </a:r>
          </a:p>
          <a:p>
            <a:pPr lvl="1"/>
            <a:r>
              <a:rPr lang="en-US" sz="3600" dirty="0"/>
              <a:t>High Priest Caiaphas- John 11:49,50</a:t>
            </a:r>
          </a:p>
          <a:p>
            <a:pPr lvl="1"/>
            <a:r>
              <a:rPr lang="en-US" sz="3600" dirty="0"/>
              <a:t>Judas Iscariot </a:t>
            </a:r>
          </a:p>
        </p:txBody>
      </p:sp>
    </p:spTree>
    <p:extLst>
      <p:ext uri="{BB962C8B-B14F-4D97-AF65-F5344CB8AC3E}">
        <p14:creationId xmlns:p14="http://schemas.microsoft.com/office/powerpoint/2010/main" val="139829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5" end="2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charRg st="195" end="23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charRg st="195" end="23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charRg st="195" end="2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31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charRg st="231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charRg st="231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charRg st="231" end="2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835B7-1A11-28F3-4927-3FFC35604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7D218-6E48-1ACD-8DA5-D8DDC4E6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How is the point of no return reached?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04BE2-F441-DAD2-43BC-7218B5439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6" y="1765426"/>
            <a:ext cx="11425474" cy="4943192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Not taking heed – Hebrews 3:9 “And saw My works forty years.” </a:t>
            </a:r>
          </a:p>
          <a:p>
            <a:r>
              <a:rPr lang="en-US" sz="3600" dirty="0"/>
              <a:t>Never intended to become alcoholic or wind up in prison</a:t>
            </a:r>
          </a:p>
          <a:p>
            <a:r>
              <a:rPr lang="en-US" sz="3600" dirty="0"/>
              <a:t>Yielding to Adultery can lead to DIVORCE! Matthew 19:8 </a:t>
            </a:r>
          </a:p>
          <a:p>
            <a:r>
              <a:rPr lang="en-US" sz="3800" dirty="0"/>
              <a:t>Romans 1:24,26 “God also gave them up to uncleanness, in the lusts of their hearts”  “God gave them up to vile passions”</a:t>
            </a:r>
          </a:p>
          <a:p>
            <a:r>
              <a:rPr lang="en-US" sz="3800" dirty="0"/>
              <a:t>Dress and Speech –Genesis 3:21; Matthew 12:36,37</a:t>
            </a:r>
          </a:p>
          <a:p>
            <a:r>
              <a:rPr lang="en-US" sz="3800" dirty="0"/>
              <a:t>Willing Refusal – Hebrews 6:4-8</a:t>
            </a:r>
          </a:p>
        </p:txBody>
      </p:sp>
    </p:spTree>
    <p:extLst>
      <p:ext uri="{BB962C8B-B14F-4D97-AF65-F5344CB8AC3E}">
        <p14:creationId xmlns:p14="http://schemas.microsoft.com/office/powerpoint/2010/main" val="206570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C62B0-064A-B8BA-0E57-1EF5F6FA6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E6891-27C8-E14A-84F1-8921CACDB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How is the point of no return reached?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32673-9F73-4E80-79BA-741B84E1C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6" y="1765426"/>
            <a:ext cx="11425474" cy="4943192"/>
          </a:xfrm>
        </p:spPr>
        <p:txBody>
          <a:bodyPr>
            <a:normAutofit/>
          </a:bodyPr>
          <a:lstStyle/>
          <a:p>
            <a:r>
              <a:rPr lang="en-US" sz="4000" dirty="0"/>
              <a:t>Compromise:</a:t>
            </a:r>
          </a:p>
          <a:p>
            <a:pPr lvl="1"/>
            <a:r>
              <a:rPr lang="en-US" sz="3600" dirty="0"/>
              <a:t>Doing Only Part of What is Asked – Exodus 8:25,28; 10:11,24</a:t>
            </a:r>
          </a:p>
          <a:p>
            <a:pPr lvl="1"/>
            <a:r>
              <a:rPr lang="en-US" sz="3600" dirty="0"/>
              <a:t>Insincere repentance – Exodus 9:27 “I have sinned this time.” </a:t>
            </a:r>
          </a:p>
          <a:p>
            <a:pPr lvl="1"/>
            <a:r>
              <a:rPr lang="en-US" sz="3600" dirty="0"/>
              <a:t>John the baptist – Matthew 3:8 “Therefore bear fruits worthy of repentance.”</a:t>
            </a:r>
          </a:p>
        </p:txBody>
      </p:sp>
    </p:spTree>
    <p:extLst>
      <p:ext uri="{BB962C8B-B14F-4D97-AF65-F5344CB8AC3E}">
        <p14:creationId xmlns:p14="http://schemas.microsoft.com/office/powerpoint/2010/main" val="39890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87D2D-2164-E5B5-E069-5F56C6868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1681-3552-2E58-3449-D1D128973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The point of no return looms near when: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EA1EB-BA72-3B3E-F7C4-B1D9999A5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6" y="1765426"/>
            <a:ext cx="11425474" cy="4943192"/>
          </a:xfrm>
        </p:spPr>
        <p:txBody>
          <a:bodyPr>
            <a:normAutofit/>
          </a:bodyPr>
          <a:lstStyle/>
          <a:p>
            <a:r>
              <a:rPr lang="en-US" sz="4000" dirty="0"/>
              <a:t>We are content with NOMINALITY- Revelation 3:1</a:t>
            </a:r>
          </a:p>
          <a:p>
            <a:r>
              <a:rPr lang="en-US" sz="4000" dirty="0"/>
              <a:t>Thinking Attendance or Giving Make up For Real Commitment and Personal Service!</a:t>
            </a:r>
          </a:p>
          <a:p>
            <a:r>
              <a:rPr lang="en-US" sz="4000" dirty="0"/>
              <a:t>Start Looking For The Easy Life – Matthew 25:29</a:t>
            </a:r>
          </a:p>
          <a:p>
            <a:r>
              <a:rPr lang="en-US" sz="4000" dirty="0"/>
              <a:t>NOMINALITY causes people to not develop their abilities!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706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C7F3C-69D5-B890-D931-495DD691D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D04BC-6B3A-77F2-9FD3-867913BCA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The point of no return looms near when: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E1F5D-4291-672D-0DCD-7B4E2FB84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91" y="1765426"/>
            <a:ext cx="10583502" cy="4943192"/>
          </a:xfrm>
        </p:spPr>
        <p:txBody>
          <a:bodyPr>
            <a:normAutofit/>
          </a:bodyPr>
          <a:lstStyle/>
          <a:p>
            <a:r>
              <a:rPr lang="en-US" sz="4400" dirty="0"/>
              <a:t>Treat Sin “Professionally” - They lose the dread of evil; take sin as matter of course because they deal with it so often!</a:t>
            </a:r>
          </a:p>
          <a:p>
            <a:r>
              <a:rPr lang="en-US" sz="4400" dirty="0"/>
              <a:t>Hardness is also the result of delay </a:t>
            </a:r>
          </a:p>
          <a:p>
            <a:r>
              <a:rPr lang="en-US" sz="4400" dirty="0"/>
              <a:t>Dangerous to hear a sermon and ignore it!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4425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C53CB-EC7B-19B1-A8A2-3E79D51EB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54946-B444-A3FB-DA57-45E2954F3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What happens when the heart is hardened?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B1738-42D3-9BC2-9C53-5A06F6B0B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91" y="1765426"/>
            <a:ext cx="10583502" cy="4943192"/>
          </a:xfrm>
        </p:spPr>
        <p:txBody>
          <a:bodyPr>
            <a:normAutofit/>
          </a:bodyPr>
          <a:lstStyle/>
          <a:p>
            <a:r>
              <a:rPr lang="en-US" sz="4400" dirty="0"/>
              <a:t>There is something the heart resists</a:t>
            </a:r>
          </a:p>
          <a:p>
            <a:r>
              <a:rPr lang="en-US" sz="4400" dirty="0"/>
              <a:t>Things the heart parts with </a:t>
            </a:r>
          </a:p>
          <a:p>
            <a:r>
              <a:rPr lang="en-US" sz="4400" dirty="0"/>
              <a:t>Things the heart becomes!  </a:t>
            </a:r>
          </a:p>
          <a:p>
            <a:r>
              <a:rPr lang="en-US" sz="4000" dirty="0"/>
              <a:t>The deceitfulness of sin is allowed to take over! </a:t>
            </a:r>
          </a:p>
          <a:p>
            <a:r>
              <a:rPr lang="en-US" sz="4000" dirty="0"/>
              <a:t>In the process God simply permits evil to run its course and uses evil agents to fulfill His purpose.</a:t>
            </a:r>
          </a:p>
        </p:txBody>
      </p:sp>
    </p:spTree>
    <p:extLst>
      <p:ext uri="{BB962C8B-B14F-4D97-AF65-F5344CB8AC3E}">
        <p14:creationId xmlns:p14="http://schemas.microsoft.com/office/powerpoint/2010/main" val="294384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66" end="9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charRg st="66" end="9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charRg st="66" end="9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charRg st="66" end="9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4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charRg st="94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charRg st="94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charRg st="94" end="1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5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charRg st="145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charRg st="145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charRg st="145" end="2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7B25-04DA-6A4E-4416-CDFFA6E1E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D497-30D5-50D6-BAEC-208574E54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5530"/>
            <a:ext cx="11029616" cy="746399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There is still hope for you and 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288DB-317D-0D78-2601-46C44AC8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91" y="1765426"/>
            <a:ext cx="10583502" cy="4943192"/>
          </a:xfrm>
        </p:spPr>
        <p:txBody>
          <a:bodyPr>
            <a:normAutofit fontScale="70000" lnSpcReduction="20000"/>
          </a:bodyPr>
          <a:lstStyle/>
          <a:p>
            <a:r>
              <a:rPr lang="en-US" sz="4400" dirty="0"/>
              <a:t>God is Merciful – 2 Peter 3:9</a:t>
            </a:r>
          </a:p>
          <a:p>
            <a:r>
              <a:rPr lang="en-US" sz="4400" dirty="0"/>
              <a:t>We need SPIRITUAL HEART SURGERY- Ezekiel 11:19 “take the stony heart out … give them a heart of flesh.”</a:t>
            </a:r>
          </a:p>
          <a:p>
            <a:r>
              <a:rPr lang="en-US" sz="4400" dirty="0"/>
              <a:t>We need a heart Filled with Faith and Eyes Filled With Tears of Repentance- 1 Peter 1:6,7;  2 Corinthians 7:10</a:t>
            </a:r>
          </a:p>
          <a:p>
            <a:r>
              <a:rPr lang="en-US" sz="4400" dirty="0"/>
              <a:t>Loving works of obedience are inseparably connected to Faith </a:t>
            </a:r>
            <a:r>
              <a:rPr lang="en-US" sz="4400"/>
              <a:t>and Repentance by </a:t>
            </a:r>
            <a:r>
              <a:rPr lang="en-US" sz="4400" dirty="0"/>
              <a:t>words of inspiration – Acts 2:38;  James 2:24</a:t>
            </a:r>
          </a:p>
          <a:p>
            <a:r>
              <a:rPr lang="en-US" sz="4400" dirty="0"/>
              <a:t>Faltering Christian – Galatians 5:4;  Acts 8:22,23</a:t>
            </a:r>
          </a:p>
          <a:p>
            <a:r>
              <a:rPr lang="en-US" sz="4400" dirty="0"/>
              <a:t>Jeremiah 8:20 “harvest is past” “And we are not saved!” </a:t>
            </a:r>
          </a:p>
        </p:txBody>
      </p:sp>
    </p:spTree>
    <p:extLst>
      <p:ext uri="{BB962C8B-B14F-4D97-AF65-F5344CB8AC3E}">
        <p14:creationId xmlns:p14="http://schemas.microsoft.com/office/powerpoint/2010/main" val="33429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Custom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390039_win32_fixed.potx" id="{08D75CB0-AD9B-4834-8559-901094BB0ABE}" vid="{3B3EDB20-B381-4B6C-99AC-7C5CDA2B40F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42D3C2F-55A5-48C0-9D5A-95C7FF0389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2209EB-3212-4116-B574-D1F56C7C49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91575F-4C21-47C4-8D13-EB9BE66B536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 design</Template>
  <TotalTime>1344</TotalTime>
  <Words>953</Words>
  <Application>Microsoft Office PowerPoint</Application>
  <PresentationFormat>Widescreen</PresentationFormat>
  <Paragraphs>91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Gill Sans MT</vt:lpstr>
      <vt:lpstr>Wingdings 2</vt:lpstr>
      <vt:lpstr>Custom</vt:lpstr>
      <vt:lpstr>PowerPoint Presentation</vt:lpstr>
      <vt:lpstr>Ephesians 4:17-24</vt:lpstr>
      <vt:lpstr>DRY CRACKING GROUND</vt:lpstr>
      <vt:lpstr>Implies An Irrevocable Commitment</vt:lpstr>
      <vt:lpstr>Most serious type of hardening is that of the heart</vt:lpstr>
      <vt:lpstr>What happens when the heart is hardened?</vt:lpstr>
      <vt:lpstr>What happens when the heart is hardened?</vt:lpstr>
      <vt:lpstr>What happens when the heart is hardened?</vt:lpstr>
      <vt:lpstr>What happens when the heart is hardened?</vt:lpstr>
      <vt:lpstr>What happens when the heart is hardened?</vt:lpstr>
      <vt:lpstr>What happens when the heart is hardened?</vt:lpstr>
      <vt:lpstr>What is god’s part in the hardening process?</vt:lpstr>
      <vt:lpstr>How is the point of no return reached?</vt:lpstr>
      <vt:lpstr>How is the point of no return reached?</vt:lpstr>
      <vt:lpstr>The point of no return looms near when:</vt:lpstr>
      <vt:lpstr>The point of no return looms near when:</vt:lpstr>
      <vt:lpstr>What happens when the heart is hardened?</vt:lpstr>
      <vt:lpstr>There is still hope for you and 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30</cp:revision>
  <dcterms:created xsi:type="dcterms:W3CDTF">2025-01-03T22:22:48Z</dcterms:created>
  <dcterms:modified xsi:type="dcterms:W3CDTF">2025-01-04T20:46:53Z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